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notesMasterIdLst>
    <p:notesMasterId r:id="rId24"/>
  </p:notesMasterIdLst>
  <p:handoutMasterIdLst>
    <p:handoutMasterId r:id="rId25"/>
  </p:handoutMasterIdLst>
  <p:sldIdLst>
    <p:sldId id="257" r:id="rId3"/>
    <p:sldId id="258" r:id="rId4"/>
    <p:sldId id="260" r:id="rId5"/>
    <p:sldId id="268" r:id="rId6"/>
    <p:sldId id="270" r:id="rId7"/>
    <p:sldId id="271" r:id="rId8"/>
    <p:sldId id="273" r:id="rId9"/>
    <p:sldId id="274" r:id="rId10"/>
    <p:sldId id="276" r:id="rId11"/>
    <p:sldId id="275" r:id="rId12"/>
    <p:sldId id="278" r:id="rId13"/>
    <p:sldId id="279" r:id="rId14"/>
    <p:sldId id="280" r:id="rId15"/>
    <p:sldId id="281" r:id="rId16"/>
    <p:sldId id="282" r:id="rId17"/>
    <p:sldId id="264" r:id="rId18"/>
    <p:sldId id="283" r:id="rId19"/>
    <p:sldId id="284" r:id="rId20"/>
    <p:sldId id="285" r:id="rId21"/>
    <p:sldId id="286" r:id="rId22"/>
    <p:sldId id="287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D1A00E-7B62-40B7-A318-C62506B941D0}" v="14" dt="2026-02-24T22:09:32.6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i Nguyen" userId="1da222e7f753f51c" providerId="LiveId" clId="{384D4B98-CCD6-4B52-8A68-BD5CC49932DD}"/>
    <pc:docChg chg="modSld modMainMaster">
      <pc:chgData name="Tai Nguyen" userId="1da222e7f753f51c" providerId="LiveId" clId="{384D4B98-CCD6-4B52-8A68-BD5CC49932DD}" dt="2026-02-24T22:09:32.622" v="10" actId="1076"/>
      <pc:docMkLst>
        <pc:docMk/>
      </pc:docMkLst>
      <pc:sldChg chg="modSp">
        <pc:chgData name="Tai Nguyen" userId="1da222e7f753f51c" providerId="LiveId" clId="{384D4B98-CCD6-4B52-8A68-BD5CC49932DD}" dt="2026-02-24T21:41:03.965" v="0"/>
        <pc:sldMkLst>
          <pc:docMk/>
          <pc:sldMk cId="3277322629" sldId="264"/>
        </pc:sldMkLst>
        <pc:spChg chg="mod">
          <ac:chgData name="Tai Nguyen" userId="1da222e7f753f51c" providerId="LiveId" clId="{384D4B98-CCD6-4B52-8A68-BD5CC49932DD}" dt="2026-02-24T21:41:03.965" v="0"/>
          <ac:spMkLst>
            <pc:docMk/>
            <pc:sldMk cId="3277322629" sldId="264"/>
            <ac:spMk id="16" creationId="{5DFA48C6-56A6-05EE-C940-9F42B68CCA80}"/>
          </ac:spMkLst>
        </pc:spChg>
      </pc:sldChg>
      <pc:sldChg chg="modSp">
        <pc:chgData name="Tai Nguyen" userId="1da222e7f753f51c" providerId="LiveId" clId="{384D4B98-CCD6-4B52-8A68-BD5CC49932DD}" dt="2026-02-24T22:09:17.775" v="9" actId="1076"/>
        <pc:sldMkLst>
          <pc:docMk/>
          <pc:sldMk cId="2602920249" sldId="268"/>
        </pc:sldMkLst>
        <pc:spChg chg="mod">
          <ac:chgData name="Tai Nguyen" userId="1da222e7f753f51c" providerId="LiveId" clId="{384D4B98-CCD6-4B52-8A68-BD5CC49932DD}" dt="2026-02-24T22:09:17.775" v="9" actId="1076"/>
          <ac:spMkLst>
            <pc:docMk/>
            <pc:sldMk cId="2602920249" sldId="268"/>
            <ac:spMk id="5" creationId="{8921F2D6-C2D5-89BD-1AE4-611D9823DF4C}"/>
          </ac:spMkLst>
        </pc:spChg>
      </pc:sldChg>
      <pc:sldChg chg="modSp">
        <pc:chgData name="Tai Nguyen" userId="1da222e7f753f51c" providerId="LiveId" clId="{384D4B98-CCD6-4B52-8A68-BD5CC49932DD}" dt="2026-02-24T22:09:32.622" v="10" actId="1076"/>
        <pc:sldMkLst>
          <pc:docMk/>
          <pc:sldMk cId="894828459" sldId="276"/>
        </pc:sldMkLst>
        <pc:spChg chg="mod">
          <ac:chgData name="Tai Nguyen" userId="1da222e7f753f51c" providerId="LiveId" clId="{384D4B98-CCD6-4B52-8A68-BD5CC49932DD}" dt="2026-02-24T22:09:32.622" v="10" actId="1076"/>
          <ac:spMkLst>
            <pc:docMk/>
            <pc:sldMk cId="894828459" sldId="276"/>
            <ac:spMk id="5" creationId="{A51E15D8-9BBA-95D6-6C32-A60F77127905}"/>
          </ac:spMkLst>
        </pc:spChg>
      </pc:sldChg>
      <pc:sldChg chg="modSp">
        <pc:chgData name="Tai Nguyen" userId="1da222e7f753f51c" providerId="LiveId" clId="{384D4B98-CCD6-4B52-8A68-BD5CC49932DD}" dt="2026-02-24T21:45:30.704" v="1"/>
        <pc:sldMkLst>
          <pc:docMk/>
          <pc:sldMk cId="1857537870" sldId="283"/>
        </pc:sldMkLst>
        <pc:spChg chg="mod">
          <ac:chgData name="Tai Nguyen" userId="1da222e7f753f51c" providerId="LiveId" clId="{384D4B98-CCD6-4B52-8A68-BD5CC49932DD}" dt="2026-02-24T21:45:30.704" v="1"/>
          <ac:spMkLst>
            <pc:docMk/>
            <pc:sldMk cId="1857537870" sldId="283"/>
            <ac:spMk id="18" creationId="{12B34585-E60B-3579-ED24-FA72D3414DB6}"/>
          </ac:spMkLst>
        </pc:spChg>
      </pc:sldChg>
      <pc:sldChg chg="modSp">
        <pc:chgData name="Tai Nguyen" userId="1da222e7f753f51c" providerId="LiveId" clId="{384D4B98-CCD6-4B52-8A68-BD5CC49932DD}" dt="2026-02-24T21:50:53.925" v="2"/>
        <pc:sldMkLst>
          <pc:docMk/>
          <pc:sldMk cId="4009216541" sldId="287"/>
        </pc:sldMkLst>
        <pc:spChg chg="mod">
          <ac:chgData name="Tai Nguyen" userId="1da222e7f753f51c" providerId="LiveId" clId="{384D4B98-CCD6-4B52-8A68-BD5CC49932DD}" dt="2026-02-24T21:50:53.925" v="2"/>
          <ac:spMkLst>
            <pc:docMk/>
            <pc:sldMk cId="4009216541" sldId="287"/>
            <ac:spMk id="16" creationId="{FE0765DF-AD75-0E50-977A-99D8D19460B6}"/>
          </ac:spMkLst>
        </pc:spChg>
      </pc:sldChg>
      <pc:sldMasterChg chg="addSp modSp modSldLayout">
        <pc:chgData name="Tai Nguyen" userId="1da222e7f753f51c" providerId="LiveId" clId="{384D4B98-CCD6-4B52-8A68-BD5CC49932DD}" dt="2026-02-24T22:08:38.048" v="8"/>
        <pc:sldMasterMkLst>
          <pc:docMk/>
          <pc:sldMasterMk cId="401050193" sldId="2147483660"/>
        </pc:sldMasterMkLst>
        <pc:spChg chg="add mod">
          <ac:chgData name="Tai Nguyen" userId="1da222e7f753f51c" providerId="LiveId" clId="{384D4B98-CCD6-4B52-8A68-BD5CC49932DD}" dt="2026-02-24T21:55:02.446" v="4"/>
          <ac:spMkLst>
            <pc:docMk/>
            <pc:sldMasterMk cId="401050193" sldId="2147483660"/>
            <ac:spMk id="2" creationId="{AB391797-1544-F7CB-A717-2E8E5F1EE109}"/>
          </ac:spMkLst>
        </pc:spChg>
        <pc:sldLayoutChg chg="addSp modSp">
          <pc:chgData name="Tai Nguyen" userId="1da222e7f753f51c" providerId="LiveId" clId="{384D4B98-CCD6-4B52-8A68-BD5CC49932DD}" dt="2026-02-24T22:08:25.617" v="7"/>
          <pc:sldLayoutMkLst>
            <pc:docMk/>
            <pc:sldMasterMk cId="401050193" sldId="2147483660"/>
            <pc:sldLayoutMk cId="2568292364" sldId="2147483663"/>
          </pc:sldLayoutMkLst>
          <pc:spChg chg="add mod">
            <ac:chgData name="Tai Nguyen" userId="1da222e7f753f51c" providerId="LiveId" clId="{384D4B98-CCD6-4B52-8A68-BD5CC49932DD}" dt="2026-02-24T22:08:25.617" v="7"/>
            <ac:spMkLst>
              <pc:docMk/>
              <pc:sldMasterMk cId="401050193" sldId="2147483660"/>
              <pc:sldLayoutMk cId="2568292364" sldId="2147483663"/>
              <ac:spMk id="2" creationId="{F0DA5456-0397-2E44-F6D8-307388A1B3F1}"/>
            </ac:spMkLst>
          </pc:spChg>
        </pc:sldLayoutChg>
        <pc:sldLayoutChg chg="addSp modSp">
          <pc:chgData name="Tai Nguyen" userId="1da222e7f753f51c" providerId="LiveId" clId="{384D4B98-CCD6-4B52-8A68-BD5CC49932DD}" dt="2026-02-24T22:08:38.048" v="8"/>
          <pc:sldLayoutMkLst>
            <pc:docMk/>
            <pc:sldMasterMk cId="401050193" sldId="2147483660"/>
            <pc:sldLayoutMk cId="4166154166" sldId="2147483665"/>
          </pc:sldLayoutMkLst>
          <pc:spChg chg="add mod">
            <ac:chgData name="Tai Nguyen" userId="1da222e7f753f51c" providerId="LiveId" clId="{384D4B98-CCD6-4B52-8A68-BD5CC49932DD}" dt="2026-02-24T22:08:38.048" v="8"/>
            <ac:spMkLst>
              <pc:docMk/>
              <pc:sldMasterMk cId="401050193" sldId="2147483660"/>
              <pc:sldLayoutMk cId="4166154166" sldId="2147483665"/>
              <ac:spMk id="2" creationId="{A8E271F9-44C5-A004-9D79-1E502B6FC919}"/>
            </ac:spMkLst>
          </pc:spChg>
        </pc:sldLayoutChg>
        <pc:sldLayoutChg chg="addSp modSp">
          <pc:chgData name="Tai Nguyen" userId="1da222e7f753f51c" providerId="LiveId" clId="{384D4B98-CCD6-4B52-8A68-BD5CC49932DD}" dt="2026-02-24T22:07:30.618" v="5"/>
          <pc:sldLayoutMkLst>
            <pc:docMk/>
            <pc:sldMasterMk cId="401050193" sldId="2147483660"/>
            <pc:sldLayoutMk cId="150860765" sldId="2147483667"/>
          </pc:sldLayoutMkLst>
          <pc:spChg chg="add mod">
            <ac:chgData name="Tai Nguyen" userId="1da222e7f753f51c" providerId="LiveId" clId="{384D4B98-CCD6-4B52-8A68-BD5CC49932DD}" dt="2026-02-24T22:07:30.618" v="5"/>
            <ac:spMkLst>
              <pc:docMk/>
              <pc:sldMasterMk cId="401050193" sldId="2147483660"/>
              <pc:sldLayoutMk cId="150860765" sldId="2147483667"/>
              <ac:spMk id="2" creationId="{7CE99D75-9076-A4DA-8B40-7CB025D346E9}"/>
            </ac:spMkLst>
          </pc:spChg>
        </pc:sldLayoutChg>
        <pc:sldLayoutChg chg="addSp modSp">
          <pc:chgData name="Tai Nguyen" userId="1da222e7f753f51c" providerId="LiveId" clId="{384D4B98-CCD6-4B52-8A68-BD5CC49932DD}" dt="2026-02-24T22:07:43.048" v="6"/>
          <pc:sldLayoutMkLst>
            <pc:docMk/>
            <pc:sldMasterMk cId="401050193" sldId="2147483660"/>
            <pc:sldLayoutMk cId="231969039" sldId="2147483673"/>
          </pc:sldLayoutMkLst>
          <pc:spChg chg="add mod">
            <ac:chgData name="Tai Nguyen" userId="1da222e7f753f51c" providerId="LiveId" clId="{384D4B98-CCD6-4B52-8A68-BD5CC49932DD}" dt="2026-02-24T22:07:43.048" v="6"/>
            <ac:spMkLst>
              <pc:docMk/>
              <pc:sldMasterMk cId="401050193" sldId="2147483660"/>
              <pc:sldLayoutMk cId="231969039" sldId="2147483673"/>
              <ac:spMk id="2" creationId="{F02913E8-F509-5A90-BA3A-F9FA966BA658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AA7328-1E43-8668-4DC8-953CB7DB2F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33604D-F5DC-2CBC-E90E-E1EE850A92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24E69-A0AE-4E12-A571-F0A572E67DA4}" type="datetimeFigureOut">
              <a:rPr lang="en-US" smtClean="0"/>
              <a:t>2/24/2026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1857A1-B665-4F8A-9759-C5F160FE2E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Copyright: Tran Nguyen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1E3AF8-4CB9-F593-BE37-CA3E2D90DB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43886-4168-4A42-8A5E-CC854252B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992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3BCBF2-EC47-4FD5-A492-843DA2F0F313}" type="datetimeFigureOut">
              <a:rPr lang="en-US" smtClean="0"/>
              <a:t>2/24/2026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Copyright: Tran Nguyen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BC012D-E423-49CA-AAF5-FC10A45B5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1342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1CC3A-F7C3-6603-BF5E-429D8DD9C7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4222626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46E8FF-6AAE-B32F-7F9C-03CAE8D5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5D5EC7-BCB4-2B85-CC4D-EE35EC90D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2E1BFE-0285-FA0C-DA1A-CEFCBA0924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A18238-3A79-563A-FBB4-122407804A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DEB79-760D-3276-4A39-E956D0DE7D0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2673252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98BE5-72B9-F2AD-FF40-290C2A93B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9BA609-769E-92A3-34D7-4E1C798936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DF9F21-6ED4-8CCC-85AF-7968DC8D54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537C09-62E9-AC57-D9FA-9AEA2FFA7C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1C258-74AC-5F03-B562-E7DB45B5CED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845140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FD770-C714-7941-7329-3B2A998FF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3AF5D0-AE40-8886-8D24-691EC5C978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8C0D65-A0FE-18F6-3654-717282B737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ED388-8D8E-1CD8-3ED0-14B12EB9AC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7BC41-4F73-2CBD-51F8-8E4F07B1513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1474355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BEBD4-DA55-93DD-35EC-5CCE6D06D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1A8F10-C956-01B3-915B-BEF7F488C8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394379-583C-2DE3-B49F-F2AF04AAC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AA5A2-8848-8F83-BD07-23BA10783E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654CC-8A1B-F3A4-475E-13833C8983B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3365765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D15AD-C0EB-EB96-7923-280AB2F2F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ADDCA1-AFA4-3228-90C5-817735B5A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76A3DE-B668-6240-73A6-0217BBCC2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E6F56-BAB0-EFFA-7CE7-833EF16981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957B5-A959-082B-303D-0E546B33717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3846872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60CC0-D57E-1BA6-88EC-9E25DD2FE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0F486-73F5-1B31-2CD3-A8024C4ABB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784A39-2DAC-B57E-22D0-AC24A6134D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9CE6C-03FF-91EE-A5BA-BA30D7DA89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CA6FC-AB70-27DD-C1E1-A6058DD09C8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3717649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F3A71-0BCE-5FB2-A1DA-34F766584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330096-16F2-2139-DC5E-FFF9F386E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30DF81-D3D8-949A-94DE-84F5178372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79BA1-5898-0B83-932A-13535FAFDA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EF604-BA6D-AF37-E333-5C1C2DE2E3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2150005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5E5D3-3C67-6197-7CD9-956B3AC3E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414E0F-F8DA-CDB3-1A89-94586DEB46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85473A-02C2-A0E6-4D58-BA0081DA6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DFC67-ABFE-027B-0D80-416314135E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E961C-9DC5-E96B-C662-70577E6DFDD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4219535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38FDB-E043-81B9-0C1C-D30FE2F4D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06D8D4-E96C-EB0D-1A7C-CB11518795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649D32-8963-9CEC-9E15-50C5E0C17E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E9C47-A1FD-BDA0-0A07-4D9E95EE91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DA191-3709-F1FA-2018-5CE00EE39D0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2638781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5E5D3-3C67-6197-7CD9-956B3AC3E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414E0F-F8DA-CDB3-1A89-94586DEB46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85473A-02C2-A0E6-4D58-BA0081DA6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DFC67-ABFE-027B-0D80-416314135E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61D64-DAAC-AA13-3D5A-A89E5B44DF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482429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77121-E4AA-2D94-AE0E-562CE1645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7ABF24-381E-990B-DFAE-F3D8035B8F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4FAED5-D30B-1384-D8AF-DE0E52230A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1E076-B0B7-D34E-D173-F2F5A2674D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C012D-E423-49CA-AAF5-FC10A45B5560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7BDBC-7915-8038-5676-0FDC68E5003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Copyright: Tran Nguyen</a:t>
            </a:r>
          </a:p>
        </p:txBody>
      </p:sp>
    </p:spTree>
    <p:extLst>
      <p:ext uri="{BB962C8B-B14F-4D97-AF65-F5344CB8AC3E}">
        <p14:creationId xmlns:p14="http://schemas.microsoft.com/office/powerpoint/2010/main" val="3419840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73267" y="2472667"/>
            <a:ext cx="4806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2612333" y="2472667"/>
            <a:ext cx="1586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612333" y="3918767"/>
            <a:ext cx="6967200" cy="59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>
            <a:off x="11681767" y="2772400"/>
            <a:ext cx="0" cy="1313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9" name="Google Shape;19;p3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0" name="Google Shape;20;p3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1" name="Google Shape;21;p3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Google Shape;24;p3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5" name="Google Shape;25;p3"/>
          <p:cNvCxnSpPr/>
          <p:nvPr/>
        </p:nvCxnSpPr>
        <p:spPr>
          <a:xfrm rot="10800000">
            <a:off x="525800" y="2772400"/>
            <a:ext cx="0" cy="1313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50235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24" name="Google Shape;124;p14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5" name="Google Shape;125;p14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26" name="Google Shape;126;p14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7" name="Google Shape;127;p14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8" name="Google Shape;128;p14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29" name="Google Shape;129;p14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30" name="Google Shape;130;p14"/>
          <p:cNvSpPr txBox="1">
            <a:spLocks noGrp="1"/>
          </p:cNvSpPr>
          <p:nvPr>
            <p:ph type="title"/>
          </p:nvPr>
        </p:nvSpPr>
        <p:spPr>
          <a:xfrm>
            <a:off x="1293200" y="4516800"/>
            <a:ext cx="9605600" cy="709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>
            <a:off x="1293200" y="1750167"/>
            <a:ext cx="9605600" cy="19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2913E8-F509-5A90-BA3A-F9FA966BA658}"/>
              </a:ext>
            </a:extLst>
          </p:cNvPr>
          <p:cNvSpPr txBox="1"/>
          <p:nvPr userDrawn="1"/>
        </p:nvSpPr>
        <p:spPr>
          <a:xfrm>
            <a:off x="8781772" y="6359567"/>
            <a:ext cx="6097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231969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5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34" name="Google Shape;134;p15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35" name="Google Shape;135;p15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36" name="Google Shape;136;p15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7" name="Google Shape;137;p15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38" name="Google Shape;138;p15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39" name="Google Shape;139;p15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960000" y="1531417"/>
            <a:ext cx="5259600" cy="21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subTitle" idx="1"/>
          </p:nvPr>
        </p:nvSpPr>
        <p:spPr>
          <a:xfrm>
            <a:off x="960000" y="3838184"/>
            <a:ext cx="52596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15"/>
          <p:cNvSpPr>
            <a:spLocks noGrp="1"/>
          </p:cNvSpPr>
          <p:nvPr>
            <p:ph type="pic" idx="2"/>
          </p:nvPr>
        </p:nvSpPr>
        <p:spPr>
          <a:xfrm>
            <a:off x="6866433" y="921384"/>
            <a:ext cx="4094400" cy="50152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1457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45" name="Google Shape;145;p16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46" name="Google Shape;146;p16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47" name="Google Shape;147;p16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8" name="Google Shape;148;p16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50" name="Google Shape;150;p16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60000" y="2091200"/>
            <a:ext cx="3855200" cy="9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>
            <a:off x="960000" y="3025184"/>
            <a:ext cx="3855200" cy="1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65446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55" name="Google Shape;155;p17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56" name="Google Shape;156;p17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57" name="Google Shape;157;p17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8" name="Google Shape;158;p17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60" name="Google Shape;160;p17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>
            <a:off x="1250167" y="40950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2"/>
          </p:nvPr>
        </p:nvSpPr>
        <p:spPr>
          <a:xfrm>
            <a:off x="4645795" y="40950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3"/>
          </p:nvPr>
        </p:nvSpPr>
        <p:spPr>
          <a:xfrm>
            <a:off x="8041432" y="4095000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4"/>
          </p:nvPr>
        </p:nvSpPr>
        <p:spPr>
          <a:xfrm>
            <a:off x="1250167" y="3587000"/>
            <a:ext cx="2900400" cy="487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5"/>
          </p:nvPr>
        </p:nvSpPr>
        <p:spPr>
          <a:xfrm>
            <a:off x="4645796" y="3587000"/>
            <a:ext cx="2900400" cy="487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6"/>
          </p:nvPr>
        </p:nvSpPr>
        <p:spPr>
          <a:xfrm>
            <a:off x="8041433" y="3587000"/>
            <a:ext cx="2900400" cy="487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34787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70" name="Google Shape;170;p18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1" name="Google Shape;171;p18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72" name="Google Shape;172;p18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3" name="Google Shape;173;p18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4" name="Google Shape;174;p18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75" name="Google Shape;175;p18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960033" y="2147923"/>
            <a:ext cx="10272000" cy="7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2"/>
          </p:nvPr>
        </p:nvSpPr>
        <p:spPr>
          <a:xfrm>
            <a:off x="960033" y="3641500"/>
            <a:ext cx="10272000" cy="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3"/>
          </p:nvPr>
        </p:nvSpPr>
        <p:spPr>
          <a:xfrm>
            <a:off x="960033" y="5135500"/>
            <a:ext cx="10272000" cy="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subTitle" idx="4"/>
          </p:nvPr>
        </p:nvSpPr>
        <p:spPr>
          <a:xfrm>
            <a:off x="960033" y="1655032"/>
            <a:ext cx="10272000" cy="52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subTitle" idx="5"/>
          </p:nvPr>
        </p:nvSpPr>
        <p:spPr>
          <a:xfrm>
            <a:off x="960033" y="3133500"/>
            <a:ext cx="10272000" cy="52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6"/>
          </p:nvPr>
        </p:nvSpPr>
        <p:spPr>
          <a:xfrm>
            <a:off x="960033" y="4627500"/>
            <a:ext cx="10272000" cy="52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77354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85" name="Google Shape;185;p19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86" name="Google Shape;186;p19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87" name="Google Shape;187;p19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8" name="Google Shape;188;p19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89" name="Google Shape;189;p19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90" name="Google Shape;190;p19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1" name="Google Shape;191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1842167" y="2290700"/>
            <a:ext cx="9390000" cy="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1842180" y="3814700"/>
            <a:ext cx="9390000" cy="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1842180" y="5338700"/>
            <a:ext cx="9390000" cy="7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1842167" y="1874700"/>
            <a:ext cx="9390000" cy="44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1842167" y="3368767"/>
            <a:ext cx="9390000" cy="44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1842167" y="4862833"/>
            <a:ext cx="9390000" cy="444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600"/>
              <a:buFont typeface="Bebas Neue"/>
              <a:buNone/>
              <a:defRPr sz="3467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863562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00" name="Google Shape;200;p20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01" name="Google Shape;201;p20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02" name="Google Shape;202;p20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3" name="Google Shape;203;p20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04" name="Google Shape;204;p20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205" name="Google Shape;205;p20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06" name="Google Shape;206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subTitle" idx="1"/>
          </p:nvPr>
        </p:nvSpPr>
        <p:spPr>
          <a:xfrm>
            <a:off x="2061033" y="2633684"/>
            <a:ext cx="3409200" cy="12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2"/>
          </p:nvPr>
        </p:nvSpPr>
        <p:spPr>
          <a:xfrm>
            <a:off x="6721767" y="2633684"/>
            <a:ext cx="3409200" cy="12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subTitle" idx="3"/>
          </p:nvPr>
        </p:nvSpPr>
        <p:spPr>
          <a:xfrm>
            <a:off x="2061033" y="4922000"/>
            <a:ext cx="3409200" cy="12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4"/>
          </p:nvPr>
        </p:nvSpPr>
        <p:spPr>
          <a:xfrm>
            <a:off x="6721767" y="4922000"/>
            <a:ext cx="3409200" cy="12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subTitle" idx="5"/>
          </p:nvPr>
        </p:nvSpPr>
        <p:spPr>
          <a:xfrm>
            <a:off x="2061033" y="2227284"/>
            <a:ext cx="3409200" cy="473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subTitle" idx="6"/>
          </p:nvPr>
        </p:nvSpPr>
        <p:spPr>
          <a:xfrm>
            <a:off x="6721767" y="2227284"/>
            <a:ext cx="3409200" cy="473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subTitle" idx="7"/>
          </p:nvPr>
        </p:nvSpPr>
        <p:spPr>
          <a:xfrm>
            <a:off x="2061033" y="4515600"/>
            <a:ext cx="3409200" cy="473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subTitle" idx="8"/>
          </p:nvPr>
        </p:nvSpPr>
        <p:spPr>
          <a:xfrm>
            <a:off x="6721767" y="4515600"/>
            <a:ext cx="3409200" cy="473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229790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17" name="Google Shape;217;p21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8" name="Google Shape;218;p21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19" name="Google Shape;219;p21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0" name="Google Shape;220;p21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1" name="Google Shape;221;p21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222" name="Google Shape;222;p21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3" name="Google Shape;223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subTitle" idx="1"/>
          </p:nvPr>
        </p:nvSpPr>
        <p:spPr>
          <a:xfrm>
            <a:off x="1205267" y="2865601"/>
            <a:ext cx="29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2"/>
          </p:nvPr>
        </p:nvSpPr>
        <p:spPr>
          <a:xfrm>
            <a:off x="4638067" y="2865601"/>
            <a:ext cx="2910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subTitle" idx="3"/>
          </p:nvPr>
        </p:nvSpPr>
        <p:spPr>
          <a:xfrm>
            <a:off x="1205267" y="4772567"/>
            <a:ext cx="29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4"/>
          </p:nvPr>
        </p:nvSpPr>
        <p:spPr>
          <a:xfrm>
            <a:off x="4638067" y="4772567"/>
            <a:ext cx="2910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subTitle" idx="5"/>
          </p:nvPr>
        </p:nvSpPr>
        <p:spPr>
          <a:xfrm>
            <a:off x="8065133" y="2865601"/>
            <a:ext cx="29332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ubTitle" idx="6"/>
          </p:nvPr>
        </p:nvSpPr>
        <p:spPr>
          <a:xfrm>
            <a:off x="8065133" y="4772567"/>
            <a:ext cx="29332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0" name="Google Shape;230;p21"/>
          <p:cNvSpPr txBox="1">
            <a:spLocks noGrp="1"/>
          </p:cNvSpPr>
          <p:nvPr>
            <p:ph type="subTitle" idx="7"/>
          </p:nvPr>
        </p:nvSpPr>
        <p:spPr>
          <a:xfrm>
            <a:off x="1211000" y="2208800"/>
            <a:ext cx="29100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subTitle" idx="8"/>
          </p:nvPr>
        </p:nvSpPr>
        <p:spPr>
          <a:xfrm>
            <a:off x="4643781" y="2208800"/>
            <a:ext cx="28984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2" name="Google Shape;232;p21"/>
          <p:cNvSpPr txBox="1">
            <a:spLocks noGrp="1"/>
          </p:cNvSpPr>
          <p:nvPr>
            <p:ph type="subTitle" idx="9"/>
          </p:nvPr>
        </p:nvSpPr>
        <p:spPr>
          <a:xfrm>
            <a:off x="8070897" y="2208800"/>
            <a:ext cx="29216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3" name="Google Shape;233;p21"/>
          <p:cNvSpPr txBox="1">
            <a:spLocks noGrp="1"/>
          </p:cNvSpPr>
          <p:nvPr>
            <p:ph type="subTitle" idx="13"/>
          </p:nvPr>
        </p:nvSpPr>
        <p:spPr>
          <a:xfrm>
            <a:off x="1211000" y="4115733"/>
            <a:ext cx="29100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4" name="Google Shape;234;p21"/>
          <p:cNvSpPr txBox="1">
            <a:spLocks noGrp="1"/>
          </p:cNvSpPr>
          <p:nvPr>
            <p:ph type="subTitle" idx="14"/>
          </p:nvPr>
        </p:nvSpPr>
        <p:spPr>
          <a:xfrm>
            <a:off x="4643781" y="4115733"/>
            <a:ext cx="28984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subTitle" idx="15"/>
          </p:nvPr>
        </p:nvSpPr>
        <p:spPr>
          <a:xfrm>
            <a:off x="8070897" y="4115733"/>
            <a:ext cx="2921600" cy="5900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2424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38" name="Google Shape;238;p22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" name="Google Shape;239;p22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40" name="Google Shape;240;p22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" name="Google Shape;241;p22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42" name="Google Shape;242;p22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243" name="Google Shape;243;p22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44" name="Google Shape;244;p22"/>
          <p:cNvSpPr txBox="1">
            <a:spLocks noGrp="1"/>
          </p:cNvSpPr>
          <p:nvPr>
            <p:ph type="title" hasCustomPrompt="1"/>
          </p:nvPr>
        </p:nvSpPr>
        <p:spPr>
          <a:xfrm>
            <a:off x="2964800" y="736149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>
            <a:spLocks noGrp="1"/>
          </p:cNvSpPr>
          <p:nvPr>
            <p:ph type="subTitle" idx="1"/>
          </p:nvPr>
        </p:nvSpPr>
        <p:spPr>
          <a:xfrm>
            <a:off x="2964800" y="1819033"/>
            <a:ext cx="6262400" cy="571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53915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>
            <a:spLocks noGrp="1"/>
          </p:cNvSpPr>
          <p:nvPr>
            <p:ph type="subTitle" idx="3"/>
          </p:nvPr>
        </p:nvSpPr>
        <p:spPr>
          <a:xfrm>
            <a:off x="2964800" y="3622036"/>
            <a:ext cx="6262400" cy="595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42165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>
            <a:spLocks noGrp="1"/>
          </p:cNvSpPr>
          <p:nvPr>
            <p:ph type="subTitle" idx="5"/>
          </p:nvPr>
        </p:nvSpPr>
        <p:spPr>
          <a:xfrm>
            <a:off x="2964800" y="5425063"/>
            <a:ext cx="6262400" cy="595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973648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3"/>
          <p:cNvSpPr txBox="1">
            <a:spLocks noGrp="1"/>
          </p:cNvSpPr>
          <p:nvPr>
            <p:ph type="title"/>
          </p:nvPr>
        </p:nvSpPr>
        <p:spPr>
          <a:xfrm>
            <a:off x="3130584" y="7200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>
            <a:off x="3130533" y="2290433"/>
            <a:ext cx="5930800" cy="16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4" name="Google Shape;254;p23"/>
          <p:cNvSpPr txBox="1"/>
          <p:nvPr/>
        </p:nvSpPr>
        <p:spPr>
          <a:xfrm>
            <a:off x="2798800" y="4815933"/>
            <a:ext cx="65944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CREDITS: This presentation template was created by </a:t>
            </a:r>
            <a:r>
              <a:rPr lang="en" sz="1600" b="1" u="sng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,</a:t>
            </a:r>
            <a:r>
              <a:rPr lang="en" sz="16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 and includes icons by</a:t>
            </a:r>
            <a:r>
              <a:rPr lang="en" sz="16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 sz="1600" b="1" u="sng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 b="1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,</a:t>
            </a:r>
            <a:r>
              <a:rPr lang="en" sz="16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 and infographics &amp; images by </a:t>
            </a:r>
            <a:r>
              <a:rPr lang="en" sz="1600" b="1" u="sng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 u="sng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endParaRPr sz="1600" b="1" u="sng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cxnSp>
        <p:nvCxnSpPr>
          <p:cNvPr id="255" name="Google Shape;255;p23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56" name="Google Shape;256;p23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57" name="Google Shape;257;p23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58" name="Google Shape;258;p23"/>
          <p:cNvCxnSpPr/>
          <p:nvPr/>
        </p:nvCxnSpPr>
        <p:spPr>
          <a:xfrm rot="10800000" flipH="1">
            <a:off x="463545" y="6333135"/>
            <a:ext cx="11264800" cy="44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301890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8" name="Google Shape;28;p4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9" name="Google Shape;29;p4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30" name="Google Shape;30;p4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1" name="Google Shape;31;p4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Google Shape;33;p4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4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Nunito Light"/>
              <a:buChar char="●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DA5456-0397-2E44-F6D8-307388A1B3F1}"/>
              </a:ext>
            </a:extLst>
          </p:cNvPr>
          <p:cNvSpPr txBox="1"/>
          <p:nvPr userDrawn="1"/>
        </p:nvSpPr>
        <p:spPr>
          <a:xfrm>
            <a:off x="8667544" y="6090674"/>
            <a:ext cx="6097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2568292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4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2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262" name="Google Shape;262;p24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63" name="Google Shape;263;p24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64" name="Google Shape;264;p24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5" name="Google Shape;265;p24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66" name="Google Shape;266;p24"/>
          <p:cNvSpPr txBox="1">
            <a:spLocks noGrp="1"/>
          </p:cNvSpPr>
          <p:nvPr>
            <p:ph type="sldNum" idx="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lt1"/>
                </a:solidFill>
              </a:defRPr>
            </a:lvl1pPr>
            <a:lvl2pPr lvl="1" algn="ctr" rtl="0">
              <a:buNone/>
              <a:defRPr>
                <a:solidFill>
                  <a:schemeClr val="lt1"/>
                </a:solidFill>
              </a:defRPr>
            </a:lvl2pPr>
            <a:lvl3pPr lvl="2" algn="ctr" rtl="0">
              <a:buNone/>
              <a:defRPr>
                <a:solidFill>
                  <a:schemeClr val="lt1"/>
                </a:solidFill>
              </a:defRPr>
            </a:lvl3pPr>
            <a:lvl4pPr lvl="3" algn="ctr" rtl="0">
              <a:buNone/>
              <a:defRPr>
                <a:solidFill>
                  <a:schemeClr val="lt1"/>
                </a:solidFill>
              </a:defRPr>
            </a:lvl4pPr>
            <a:lvl5pPr lvl="4" algn="ctr" rtl="0">
              <a:buNone/>
              <a:defRPr>
                <a:solidFill>
                  <a:schemeClr val="lt1"/>
                </a:solidFill>
              </a:defRPr>
            </a:lvl5pPr>
            <a:lvl6pPr lvl="5" algn="ctr" rtl="0">
              <a:buNone/>
              <a:defRPr>
                <a:solidFill>
                  <a:schemeClr val="lt1"/>
                </a:solidFill>
              </a:defRPr>
            </a:lvl6pPr>
            <a:lvl7pPr lvl="6" algn="ctr" rtl="0">
              <a:buNone/>
              <a:defRPr>
                <a:solidFill>
                  <a:schemeClr val="lt1"/>
                </a:solidFill>
              </a:defRPr>
            </a:lvl7pPr>
            <a:lvl8pPr lvl="7" algn="ctr" rtl="0">
              <a:buNone/>
              <a:defRPr>
                <a:solidFill>
                  <a:schemeClr val="lt1"/>
                </a:solidFill>
              </a:defRPr>
            </a:lvl8pPr>
            <a:lvl9pPr lvl="8" algn="ctr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267" name="Google Shape;267;p24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0172396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sp>
        <p:nvSpPr>
          <p:cNvPr id="270" name="Google Shape;270;p25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71" name="Google Shape;271;p25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2" name="Google Shape;272;p25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73" name="Google Shape;273;p25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4" name="Google Shape;274;p25"/>
          <p:cNvCxnSpPr/>
          <p:nvPr/>
        </p:nvCxnSpPr>
        <p:spPr>
          <a:xfrm rot="10800000" flipH="1">
            <a:off x="463545" y="6333135"/>
            <a:ext cx="11264800" cy="44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4588984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CEFD-8BAE-230A-6ED6-B0ACE86B6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5B8767-8F5F-05D0-49D1-18033E50CCE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78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9558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6226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51" name="Google Shape;51;p6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2" name="Google Shape;52;p6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53" name="Google Shape;53;p6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" name="Google Shape;54;p6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56" name="Google Shape;56;p6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E271F9-44C5-A004-9D79-1E502B6FC919}"/>
              </a:ext>
            </a:extLst>
          </p:cNvPr>
          <p:cNvSpPr txBox="1"/>
          <p:nvPr userDrawn="1"/>
        </p:nvSpPr>
        <p:spPr>
          <a:xfrm>
            <a:off x="8781772" y="6099137"/>
            <a:ext cx="6097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416615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0" name="Google Shape;60;p7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1" name="Google Shape;61;p7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2" name="Google Shape;62;p7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" name="Google Shape;63;p7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4" name="Google Shape;64;p7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65" name="Google Shape;65;p7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835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>
            <a:off x="960000" y="1796333"/>
            <a:ext cx="9766000" cy="4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4D35C-A243-0C55-2B6D-306DA2BB65BB}"/>
              </a:ext>
            </a:extLst>
          </p:cNvPr>
          <p:cNvSpPr txBox="1"/>
          <p:nvPr userDrawn="1"/>
        </p:nvSpPr>
        <p:spPr>
          <a:xfrm>
            <a:off x="8492598" y="6097472"/>
            <a:ext cx="6097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224290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293100" y="2772345"/>
            <a:ext cx="9606000" cy="11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71" name="Google Shape;71;p8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2" name="Google Shape;72;p8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73" name="Google Shape;73;p8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4" name="Google Shape;74;p8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76" name="Google Shape;76;p8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CE99D75-9076-A4DA-8B40-7CB025D346E9}"/>
              </a:ext>
            </a:extLst>
          </p:cNvPr>
          <p:cNvSpPr txBox="1"/>
          <p:nvPr userDrawn="1"/>
        </p:nvSpPr>
        <p:spPr>
          <a:xfrm>
            <a:off x="8781772" y="6137167"/>
            <a:ext cx="6097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15086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960000" y="1884700"/>
            <a:ext cx="5726400" cy="27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960000" y="4678400"/>
            <a:ext cx="5726400" cy="1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8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86" name="Google Shape;86;p11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87" name="Google Shape;87;p11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88" name="Google Shape;88;p11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9" name="Google Shape;89;p11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0" name="Google Shape;90;p11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91" name="Google Shape;91;p11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906300"/>
            <a:ext cx="8768000" cy="18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subTitle" idx="1"/>
          </p:nvPr>
        </p:nvSpPr>
        <p:spPr>
          <a:xfrm>
            <a:off x="1712000" y="3980667"/>
            <a:ext cx="8768000" cy="6628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1776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382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>
            <a:off x="194600" y="198800"/>
            <a:ext cx="11802800" cy="646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950967" y="2690833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2"/>
          </p:nvPr>
        </p:nvSpPr>
        <p:spPr>
          <a:xfrm>
            <a:off x="950967" y="5160971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3"/>
          </p:nvPr>
        </p:nvSpPr>
        <p:spPr>
          <a:xfrm>
            <a:off x="4478833" y="5160967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4"/>
          </p:nvPr>
        </p:nvSpPr>
        <p:spPr>
          <a:xfrm>
            <a:off x="4478833" y="2690700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5" hasCustomPrompt="1"/>
          </p:nvPr>
        </p:nvSpPr>
        <p:spPr>
          <a:xfrm>
            <a:off x="950967" y="1521717"/>
            <a:ext cx="8748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 hasCustomPrompt="1"/>
          </p:nvPr>
        </p:nvSpPr>
        <p:spPr>
          <a:xfrm>
            <a:off x="4478833" y="3992084"/>
            <a:ext cx="874800" cy="5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7" hasCustomPrompt="1"/>
          </p:nvPr>
        </p:nvSpPr>
        <p:spPr>
          <a:xfrm>
            <a:off x="950967" y="3992084"/>
            <a:ext cx="874800" cy="5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478833" y="1522740"/>
            <a:ext cx="8748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9"/>
          </p:nvPr>
        </p:nvSpPr>
        <p:spPr>
          <a:xfrm>
            <a:off x="7996851" y="5160967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7996851" y="2690700"/>
            <a:ext cx="32348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4" hasCustomPrompt="1"/>
          </p:nvPr>
        </p:nvSpPr>
        <p:spPr>
          <a:xfrm>
            <a:off x="7996851" y="3992084"/>
            <a:ext cx="874800" cy="5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5" hasCustomPrompt="1"/>
          </p:nvPr>
        </p:nvSpPr>
        <p:spPr>
          <a:xfrm>
            <a:off x="7996851" y="1522740"/>
            <a:ext cx="8748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6"/>
          </p:nvPr>
        </p:nvSpPr>
        <p:spPr>
          <a:xfrm>
            <a:off x="950967" y="2126100"/>
            <a:ext cx="3230800" cy="585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7"/>
          </p:nvPr>
        </p:nvSpPr>
        <p:spPr>
          <a:xfrm>
            <a:off x="950967" y="4596181"/>
            <a:ext cx="3230800" cy="571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8"/>
          </p:nvPr>
        </p:nvSpPr>
        <p:spPr>
          <a:xfrm>
            <a:off x="4478833" y="4596167"/>
            <a:ext cx="3230800" cy="571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9"/>
          </p:nvPr>
        </p:nvSpPr>
        <p:spPr>
          <a:xfrm>
            <a:off x="4478833" y="2126100"/>
            <a:ext cx="3230800" cy="585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0"/>
          </p:nvPr>
        </p:nvSpPr>
        <p:spPr>
          <a:xfrm>
            <a:off x="7996851" y="4596167"/>
            <a:ext cx="3230800" cy="571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21"/>
          </p:nvPr>
        </p:nvSpPr>
        <p:spPr>
          <a:xfrm>
            <a:off x="7996851" y="2126100"/>
            <a:ext cx="3230800" cy="5852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16" name="Google Shape;116;p13"/>
          <p:cNvCxnSpPr/>
          <p:nvPr/>
        </p:nvCxnSpPr>
        <p:spPr>
          <a:xfrm>
            <a:off x="5101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17" name="Google Shape;117;p13"/>
          <p:cNvSpPr/>
          <p:nvPr/>
        </p:nvSpPr>
        <p:spPr>
          <a:xfrm>
            <a:off x="5936400" y="293167"/>
            <a:ext cx="319200" cy="3192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118" name="Google Shape;118;p13"/>
          <p:cNvCxnSpPr/>
          <p:nvPr/>
        </p:nvCxnSpPr>
        <p:spPr>
          <a:xfrm>
            <a:off x="6610567" y="4527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9" name="Google Shape;119;p13"/>
          <p:cNvCxnSpPr/>
          <p:nvPr/>
        </p:nvCxnSpPr>
        <p:spPr>
          <a:xfrm>
            <a:off x="5102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0" name="Google Shape;120;p13"/>
          <p:cNvSpPr txBox="1">
            <a:spLocks noGrp="1"/>
          </p:cNvSpPr>
          <p:nvPr>
            <p:ph type="sldNum" idx="12"/>
          </p:nvPr>
        </p:nvSpPr>
        <p:spPr>
          <a:xfrm>
            <a:off x="5730200" y="6137167"/>
            <a:ext cx="731600" cy="4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cxnSp>
        <p:nvCxnSpPr>
          <p:cNvPr id="121" name="Google Shape;121;p13"/>
          <p:cNvCxnSpPr/>
          <p:nvPr/>
        </p:nvCxnSpPr>
        <p:spPr>
          <a:xfrm>
            <a:off x="6610600" y="6398451"/>
            <a:ext cx="5071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091218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200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lvl="2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lvl="3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lvl="4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lvl="5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lvl="6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lvl="7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lvl="8" algn="r">
              <a:buNone/>
              <a:defRPr sz="1733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fld id="{9F4937A8-AD15-4FBF-8E1D-B06803F604B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391797-1544-F7CB-A717-2E8E5F1EE109}"/>
              </a:ext>
            </a:extLst>
          </p:cNvPr>
          <p:cNvSpPr txBox="1"/>
          <p:nvPr userDrawn="1"/>
        </p:nvSpPr>
        <p:spPr>
          <a:xfrm>
            <a:off x="8749343" y="6091833"/>
            <a:ext cx="26597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 Nguyen | Analyst Portfolio</a:t>
            </a:r>
          </a:p>
        </p:txBody>
      </p:sp>
    </p:spTree>
    <p:extLst>
      <p:ext uri="{BB962C8B-B14F-4D97-AF65-F5344CB8AC3E}">
        <p14:creationId xmlns:p14="http://schemas.microsoft.com/office/powerpoint/2010/main" val="40105019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8" r:id="rId2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31033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C92F02D-8AE5-F73C-1F61-56D2AB61B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000" y="1349830"/>
            <a:ext cx="9606000" cy="3624943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Executive Presentation Narrative Storytelling</a:t>
            </a:r>
            <a:endParaRPr lang="en-US" sz="3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3F1B98-AD9F-2D7B-54BA-707C6D291E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29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D324F-41ED-05CE-7E66-479BB0859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0F610AE-37A0-7AFB-37C4-B1C28EEE5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3 — Cost Efficiency &amp; Diagnostic Analysis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274825C-8F1A-DEF2-A450-A837077397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1" y="1267323"/>
            <a:ext cx="5573486" cy="4779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>
              <a:lnSpc>
                <a:spcPct val="150000"/>
              </a:lnSpc>
            </a:pPr>
            <a:endParaRPr lang="en-US" sz="1900" dirty="0">
              <a:latin typeface="Mulish"/>
            </a:endParaRP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Cost per student is elevated in Grades 2–9.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Test volume (not pricing anomalies) explains the cost increase.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Upper grades show unstable enrollment patterns.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👉 </a:t>
            </a:r>
            <a:r>
              <a:rPr lang="en-US" sz="1900" b="1" dirty="0">
                <a:latin typeface="Mulish"/>
              </a:rPr>
              <a:t>Insight</a:t>
            </a:r>
            <a:r>
              <a:rPr lang="en-US" sz="1900" dirty="0">
                <a:latin typeface="Mulish"/>
              </a:rPr>
              <a:t>: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Cost increases are scale-driven, not operational inefficiency.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This reframes the conversation from “reduce cost” to “plan for enrollment shifts.”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B67E24-262F-8E77-AB68-F3E8DBB4FF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82"/>
          <a:stretch>
            <a:fillRect/>
          </a:stretch>
        </p:blipFill>
        <p:spPr>
          <a:xfrm>
            <a:off x="650333" y="1372894"/>
            <a:ext cx="3467278" cy="23242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EBBCDE-9835-7AA9-BD69-39552D0E8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943" y="3820887"/>
            <a:ext cx="3377982" cy="2419454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742ECB3-5DF1-7EA5-0BB0-F50BD43B79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05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CD276-973E-F465-2EED-7486F397F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65DF1C2-7140-4233-12E6-325CF0622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4 — Executive 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854905B-015B-2322-68C7-707EDD762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940634"/>
            <a:ext cx="10195802" cy="136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What is the overall operational impact?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endParaRPr lang="en-US" sz="1900" b="1" dirty="0">
              <a:latin typeface="Mulish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B9047E-C2D4-F3DF-CF74-B96AEFF67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7704"/>
          <a:stretch>
            <a:fillRect/>
          </a:stretch>
        </p:blipFill>
        <p:spPr>
          <a:xfrm>
            <a:off x="876110" y="2382905"/>
            <a:ext cx="7391780" cy="1046095"/>
          </a:xfrm>
          <a:prstGeom prst="rect">
            <a:avLst/>
          </a:prstGeom>
        </p:spPr>
      </p:pic>
      <p:sp>
        <p:nvSpPr>
          <p:cNvPr id="10" name="Rectangle 5">
            <a:extLst>
              <a:ext uri="{FF2B5EF4-FFF2-40B4-BE49-F238E27FC236}">
                <a16:creationId xmlns:a16="http://schemas.microsoft.com/office/drawing/2014/main" id="{B20B157B-86D1-E2C3-F8EA-0454C5EDF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1819721"/>
            <a:ext cx="10195802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 1. Performance &amp; Cost Snapshot (Top KPI Cards)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46D61B-C479-CF5E-3836-5E04CB598BA6}"/>
              </a:ext>
            </a:extLst>
          </p:cNvPr>
          <p:cNvSpPr txBox="1"/>
          <p:nvPr/>
        </p:nvSpPr>
        <p:spPr>
          <a:xfrm>
            <a:off x="8567056" y="2313262"/>
            <a:ext cx="6096000" cy="21642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Total Testing Cost: $21.9K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Cost per Student: $8.88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Average Score: 75.80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Tier 2 Forecast: 855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Tier 3 Forecast: 759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809E59-4A2C-417F-4B06-45495F2255CC}"/>
              </a:ext>
            </a:extLst>
          </p:cNvPr>
          <p:cNvSpPr txBox="1"/>
          <p:nvPr/>
        </p:nvSpPr>
        <p:spPr>
          <a:xfrm>
            <a:off x="876110" y="3537657"/>
            <a:ext cx="8148147" cy="1183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900" b="1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Insight:</a:t>
            </a:r>
            <a:endParaRPr lang="en-US" sz="1900" b="1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This layer provides immediate visibility into performance health, financial exposure, and projected intervention demand.</a:t>
            </a:r>
            <a:endParaRPr lang="en-US" sz="1900" kern="100" dirty="0"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B7CDA5F-7160-D0B5-546C-371F3AFB13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098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78576-87F5-E3FB-8766-4B5E541DE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55CE384-3F59-1EAE-A62E-9C38E01B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4 — Executive 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6C3A018-6B93-3725-D59E-D1A2C8F87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940634"/>
            <a:ext cx="10195802" cy="136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What is the overall operational impact?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endParaRPr lang="en-US" sz="1900" b="1" dirty="0">
              <a:latin typeface="Mulish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45592972-4839-DB1A-4CD9-14AA3FE5B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1818759"/>
            <a:ext cx="10195802" cy="48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 2. Performance Momentum Indicators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2258F3-FBB7-520A-4AFA-BBF3AEA9F141}"/>
              </a:ext>
            </a:extLst>
          </p:cNvPr>
          <p:cNvSpPr txBox="1"/>
          <p:nvPr/>
        </p:nvSpPr>
        <p:spPr>
          <a:xfrm>
            <a:off x="8267890" y="2303443"/>
            <a:ext cx="3608424" cy="254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+242 students vs Previous Semester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+347 students Year-over-Year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+7.74% YoY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+5.27% vs Previous Semester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310888-88CA-D020-BE88-845B2A2B9ACB}"/>
              </a:ext>
            </a:extLst>
          </p:cNvPr>
          <p:cNvSpPr txBox="1"/>
          <p:nvPr/>
        </p:nvSpPr>
        <p:spPr>
          <a:xfrm>
            <a:off x="876110" y="3820895"/>
            <a:ext cx="8148147" cy="1465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900" b="1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Insight:</a:t>
            </a:r>
          </a:p>
          <a:p>
            <a:pPr marL="0" marR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Academic performance is showing positive short-term and year-over-year growth, reinforcing that current intervention strategies are effective.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CDB8E0-5BEA-DBCE-F9C3-6F005A5771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1691"/>
          <a:stretch>
            <a:fillRect/>
          </a:stretch>
        </p:blipFill>
        <p:spPr>
          <a:xfrm>
            <a:off x="876110" y="2670376"/>
            <a:ext cx="7391780" cy="96635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2C959-32F6-9A72-8311-04FD5918FF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69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E0E44-1F3B-FC4F-5505-DA6C08600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E31FEC0-BA6A-727F-6932-68B42A118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4 — Executive 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23DE557-FB61-C104-45F0-FBDD0C87C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940634"/>
            <a:ext cx="10195802" cy="136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What is the overall operational impact?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endParaRPr lang="en-US" sz="1900" b="1" dirty="0">
              <a:latin typeface="Mulish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9CA02B6-2F0B-04CF-BFEF-13902E7E3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1818759"/>
            <a:ext cx="10195802" cy="48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3. Cost Concentration by Grade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1F41F2-5E6A-C202-43A4-57E24EB19D57}"/>
              </a:ext>
            </a:extLst>
          </p:cNvPr>
          <p:cNvSpPr txBox="1"/>
          <p:nvPr/>
        </p:nvSpPr>
        <p:spPr>
          <a:xfrm>
            <a:off x="673888" y="2413078"/>
            <a:ext cx="6265831" cy="40686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Higher grades show lower per-student cost.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Cost per student increases toward middle grades.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Higher grades (1–3 range in chart) show the highest cost per student.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900" b="1" kern="100" dirty="0"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Insight: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900" kern="100" dirty="0"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Cost intensity varies by grade level, suggesting different testing frequency or assessment mix across grade bands.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900" kern="100" dirty="0">
              <a:effectLst/>
              <a:latin typeface="Mulish"/>
              <a:ea typeface="Aptos" panose="020B0004020202020204" pitchFamily="34" charset="0"/>
              <a:cs typeface="Segoe UI Emoj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8270E-2738-2B3C-84F5-9B36B5C39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71" y="2253196"/>
            <a:ext cx="4150675" cy="380187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6C4ED-97B5-D499-705E-4926D96BA6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3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7E8E5-A7A9-62FC-108F-DE9D04903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ECE278D-1CAF-1D90-EF72-FEB5B5483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4 — Executive 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FF26FBE-7A41-D058-C49E-46C47A001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940634"/>
            <a:ext cx="10195802" cy="136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What is the overall operational impact?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endParaRPr lang="en-US" sz="1900" b="1" dirty="0">
              <a:latin typeface="Mulish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D640B8E9-B7FF-5129-3492-B85D8EA0E0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1818759"/>
            <a:ext cx="10195802" cy="48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4. Score Trend Over Time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D6F7BD-2C36-90F4-DF9C-6BE95969AEAA}"/>
              </a:ext>
            </a:extLst>
          </p:cNvPr>
          <p:cNvSpPr txBox="1"/>
          <p:nvPr/>
        </p:nvSpPr>
        <p:spPr>
          <a:xfrm>
            <a:off x="673888" y="2303443"/>
            <a:ext cx="6509435" cy="4171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Average Score by Year-Month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Scores follow a cyclical academic pattern.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Noticeable dip during late 2022.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•	Recovery trend observed in early 2023.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b="1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Insight: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Performance volatility is time-bound and seasonal rather than structurally declining.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900" kern="100" dirty="0">
              <a:effectLst/>
              <a:latin typeface="Mulish"/>
              <a:ea typeface="Aptos" panose="020B0004020202020204" pitchFamily="34" charset="0"/>
              <a:cs typeface="Segoe UI Emoj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35725C-1520-12EA-B1CB-C578FEB54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323" y="2216357"/>
            <a:ext cx="4211964" cy="361184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B426A-6317-5444-DCA6-5A13C6AF7B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96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A4B9C-D4DA-7A56-B177-83AD7A2BE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7A7C93-729E-544B-1317-87E93B19E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4 — Executive Summary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9D8BA3D-7498-1925-6822-2201BE843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940634"/>
            <a:ext cx="10195802" cy="1362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What is the overall operational impact?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endParaRPr lang="en-US" sz="1900" b="1" dirty="0">
              <a:latin typeface="Mulish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343050F7-24FE-2213-2421-A2D50C92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88" y="1818759"/>
            <a:ext cx="10195802" cy="48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5. Next Semester Teacher Projection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937B0C-8713-FC4A-00A8-876F33A79DF7}"/>
              </a:ext>
            </a:extLst>
          </p:cNvPr>
          <p:cNvSpPr txBox="1"/>
          <p:nvPr/>
        </p:nvSpPr>
        <p:spPr>
          <a:xfrm>
            <a:off x="673888" y="2303443"/>
            <a:ext cx="6509435" cy="3527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Projected Teachers Needed: 238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b="1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Insight: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Staffing forecast is directly tied to Tier 2/Tier 3 projections and intervention ratios.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1900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This is where forecasting logic directly </a:t>
            </a:r>
            <a:r>
              <a:rPr lang="en-US" sz="1900" b="1" kern="100" dirty="0"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translates into workforce planning decisions.</a:t>
            </a:r>
          </a:p>
          <a:p>
            <a:pPr marR="0"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1900" kern="100" dirty="0">
              <a:effectLst/>
              <a:latin typeface="Mulish"/>
              <a:ea typeface="Aptos" panose="020B0004020202020204" pitchFamily="34" charset="0"/>
              <a:cs typeface="Segoe UI Emoj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792D52-7E01-5BD3-BE44-4D3C776E1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782" y="2356725"/>
            <a:ext cx="3867330" cy="34742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1E7AE3-286B-22A1-2419-A88CB9B70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841" y="1013215"/>
            <a:ext cx="1991215" cy="117182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BD9EAE7-9BEF-7F4C-6A4B-402F65FE48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5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5DFA48C6-56A6-05EE-C940-9F42B68CC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7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Forecasting Logic Consideration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A335D97-C617-C789-E008-F409A25056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556657"/>
            <a:ext cx="9766000" cy="4470876"/>
          </a:xfrm>
        </p:spPr>
        <p:txBody>
          <a:bodyPr/>
          <a:lstStyle/>
          <a:p>
            <a:pPr marL="139700" indent="0"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A critical modeling distinction was identified:</a:t>
            </a:r>
          </a:p>
          <a:p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1,423 distinct students across 3 semesters</a:t>
            </a:r>
          </a:p>
          <a:p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≠ (Sem 1 + Sem 2 + Sem 3) = 2565 ÷ 3 per semester (tier 2 as an example)</a:t>
            </a:r>
          </a:p>
          <a:p>
            <a:pPr marL="139700" indent="0"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Why?</a:t>
            </a:r>
          </a:p>
          <a:p>
            <a:pPr marL="139700" indent="0"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DISTINCTCOUNT across all semesters counts each student once.</a:t>
            </a:r>
          </a:p>
          <a:p>
            <a:pPr marL="139700" indent="0"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AVERAGEX calculates the distinct count per semester, sums them, and then averages.</a:t>
            </a:r>
          </a:p>
          <a:p>
            <a:pPr marL="139700" indent="0"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Incorrect aggregation would significantly underestimate intervention demand and staffing requirements.</a:t>
            </a:r>
          </a:p>
          <a:p>
            <a:endParaRPr lang="en-US" sz="19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D17046-C459-6508-CD67-2387C9AC70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322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FF9A0-2389-0F42-29B1-3E71FB036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98DD54B-EC72-16FB-6FE9-9D904D13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71" y="506281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Forecasting Model Comparison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12B34585-E60B-3579-ED24-FA72D3414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106595"/>
            <a:ext cx="10272000" cy="501117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Two approaches evaluated: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A. 3-Semester Rolling Average</a:t>
            </a:r>
            <a:br>
              <a:rPr lang="en-US" sz="1900" dirty="0">
                <a:solidFill>
                  <a:schemeClr val="bg1">
                    <a:lumMod val="10000"/>
                  </a:schemeClr>
                </a:solidFill>
              </a:rPr>
            </a:b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Provides stable smoothing.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B. Delta % Change Model</a:t>
            </a:r>
            <a:br>
              <a:rPr lang="en-US" sz="1900" dirty="0">
                <a:solidFill>
                  <a:schemeClr val="bg1">
                    <a:lumMod val="10000"/>
                  </a:schemeClr>
                </a:solidFill>
              </a:rPr>
            </a:b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More responsive to recent acceleration trends.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Example impact: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20-student forecast difference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Equivalent to 2 teachers (10:1 Tier 2 ratio)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Underestimation directly affects workforce capacity.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Recommended approach:</a:t>
            </a:r>
            <a:br>
              <a:rPr lang="en-US" sz="1900" dirty="0">
                <a:solidFill>
                  <a:schemeClr val="bg1">
                    <a:lumMod val="10000"/>
                  </a:schemeClr>
                </a:solidFill>
              </a:rPr>
            </a:b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Use conservative hybrid forecasting for staffing allocation. In this report, a 3-semester rolling average is used. </a:t>
            </a:r>
          </a:p>
          <a:p>
            <a:pPr>
              <a:lnSpc>
                <a:spcPct val="150000"/>
              </a:lnSpc>
            </a:pPr>
            <a:endParaRPr lang="en-US" sz="19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170920-50C8-77C4-00DC-BBA9349236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37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12D18-6124-1DEF-4DA8-AA4FDCE91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49177AA-5962-10F0-B007-A2A2BD658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71" y="506281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Executive-Level Strategic Conclusions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E94EAE39-6D20-560C-56B0-E78DC3FAF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454937"/>
            <a:ext cx="10272000" cy="2453034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Academic performance is improving in the short term.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Cost variations are primarily driven by enrollment volume.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Per-student cost varies by grade level.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Accurate, distinct-per-semester forecasting is critical for staffing precision.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Workforce planning must align with intervention projections.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5C4B58-8AA3-1923-741A-0D5D6DB2CB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3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DB149-79CC-ECE3-3E13-152D2A9E3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86B82BCD-899A-9768-66CC-FAF0253A3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71" y="506281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Business Impact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6910B37-6881-BCEE-E878-C77F871B1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454937"/>
            <a:ext cx="10272000" cy="293200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This executive dashboard enables leadership to: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Monitor academic health at a glance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Detect performance momentum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Understand cost concentration drivers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Forecast staffing requirements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Reduce under-allocation risk in intervention planning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E4DA93-A57F-8A3F-BD92-F5E70D4AF0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08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8B714D3-33F9-EC43-8E3F-2A8AA0A4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</p:spPr>
        <p:txBody>
          <a:bodyPr/>
          <a:lstStyle/>
          <a:p>
            <a:r>
              <a:rPr lang="en-US" sz="3200" kern="100" dirty="0">
                <a:solidFill>
                  <a:schemeClr val="bg1">
                    <a:lumMod val="50000"/>
                  </a:schemeClr>
                </a:solidFill>
                <a:latin typeface="Mulish"/>
                <a:ea typeface="Mulish"/>
                <a:cs typeface="Mulish"/>
                <a:sym typeface="Mulish"/>
              </a:rPr>
              <a:t>Business Objective</a:t>
            </a:r>
            <a:br>
              <a:rPr lang="en-US" sz="3200" kern="100" dirty="0">
                <a:solidFill>
                  <a:schemeClr val="bg1">
                    <a:lumMod val="50000"/>
                  </a:schemeClr>
                </a:solidFill>
                <a:latin typeface="Mulish"/>
                <a:ea typeface="Mulish"/>
                <a:cs typeface="Mulish"/>
                <a:sym typeface="Mulish"/>
              </a:rPr>
            </a:b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EE4A2-C5A4-B0EB-56DA-567B77D7FFF8}"/>
              </a:ext>
            </a:extLst>
          </p:cNvPr>
          <p:cNvSpPr txBox="1"/>
          <p:nvPr/>
        </p:nvSpPr>
        <p:spPr>
          <a:xfrm>
            <a:off x="960000" y="1621000"/>
            <a:ext cx="10272000" cy="4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Before building the dashboard, the primary question was: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What operational decisions should this analysis support?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This solution was designed to support three strategic decision areas: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  <a:tabLst>
                <a:tab pos="457200" algn="l"/>
              </a:tabLst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Academic performance monitoring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  <a:tabLst>
                <a:tab pos="457200" algn="l"/>
              </a:tabLst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Intervention staffing allocation (Tier 2 &amp; Tier 3)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  <a:tabLst>
                <a:tab pos="457200" algn="l"/>
              </a:tabLst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Testing cost management and forecasting</a:t>
            </a:r>
          </a:p>
          <a:p>
            <a:pPr marL="609585" indent="-372524">
              <a:lnSpc>
                <a:spcPct val="150000"/>
              </a:lnSpc>
              <a:spcAft>
                <a:spcPts val="600"/>
              </a:spcAft>
              <a:buClr>
                <a:schemeClr val="dk2"/>
              </a:buClr>
              <a:buSzPts val="800"/>
              <a:buFont typeface="Nunito Light"/>
              <a:buChar char="●"/>
            </a:pPr>
            <a:r>
              <a:rPr lang="en-US" sz="1900" b="0" i="0" u="none" strike="noStrike" kern="100" cap="none" dirty="0"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Mulish"/>
                <a:cs typeface="Mulish"/>
                <a:sym typeface="Mulish"/>
              </a:rPr>
              <a:t>The model connects student assessment performance directly to staffing and financial impact — moving from academic data to operational planning.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05F8D-47D6-794E-8C88-0A941B0FDB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12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657C8-8BA4-2932-A320-EFC5591D3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D919CE5D-E7E0-5932-BC66-66E8B188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71" y="506281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Technical Skills Demonstrated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27E38D7B-2188-4433-0A82-618A80445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454937"/>
            <a:ext cx="10272000" cy="293200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Integrated performance + cost + workforce model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Advanced DAX (DISTINCTCOUNT, AVERAGEX, Delta logic)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Forecast comparison modeling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Time-based trend analysis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•	Executive-level analytical storytelling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3CE857-B2B9-42E0-4C33-A5BA0E3E25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7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C32B4-5C22-174A-BFE5-894F33C70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FE0765DF-AD75-0E50-977A-99D8D1946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571" y="506281"/>
            <a:ext cx="8355200" cy="763600"/>
          </a:xfrm>
        </p:spPr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Final Thoughts</a:t>
            </a:r>
            <a:endParaRPr lang="en-US" sz="32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170DD3C9-908C-56F1-28A1-E1C0CA5ABD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000" y="1454937"/>
            <a:ext cx="10272000" cy="2659863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1900" b="1" i="1" dirty="0">
                <a:solidFill>
                  <a:schemeClr val="bg1">
                    <a:lumMod val="10000"/>
                  </a:schemeClr>
                </a:solidFill>
              </a:rPr>
              <a:t>Accurate forecasting </a:t>
            </a: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is </a:t>
            </a:r>
            <a:r>
              <a:rPr lang="en-US" sz="1900" b="1" i="1" dirty="0">
                <a:solidFill>
                  <a:schemeClr val="bg1">
                    <a:lumMod val="10000"/>
                  </a:schemeClr>
                </a:solidFill>
              </a:rPr>
              <a:t>not</a:t>
            </a: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 just about </a:t>
            </a:r>
            <a:r>
              <a:rPr lang="en-US" sz="1900" b="1" i="1" dirty="0">
                <a:solidFill>
                  <a:schemeClr val="bg1">
                    <a:lumMod val="10000"/>
                  </a:schemeClr>
                </a:solidFill>
              </a:rPr>
              <a:t>numbers</a:t>
            </a: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 —it directly impacts staffing, cost control, and student outcomes.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This project highlights how thoughtful modeling decisions can change real operational planning.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1">
                    <a:lumMod val="10000"/>
                  </a:schemeClr>
                </a:solidFill>
              </a:rPr>
              <a:t>Thank you for your time.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43219D-5DA5-070A-0EF4-F4820E7EF9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16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CD21BE3-7987-9675-11AC-92BEDF973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1 — Academic Performance Overview</a:t>
            </a:r>
            <a:b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altLang="en-US" sz="1000" b="0" dirty="0">
                <a:solidFill>
                  <a:schemeClr val="bg1">
                    <a:lumMod val="50000"/>
                  </a:schemeClr>
                </a:solidFill>
                <a:latin typeface="Mulish"/>
              </a:rPr>
            </a:br>
            <a:br>
              <a:rPr lang="en-US" altLang="en-US" sz="1600" b="0" dirty="0">
                <a:solidFill>
                  <a:schemeClr val="bg1">
                    <a:lumMod val="50000"/>
                  </a:schemeClr>
                </a:solidFill>
                <a:latin typeface="Mulish"/>
              </a:rPr>
            </a:b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B0D71BF-0C23-D78E-6652-1EB1B4ACB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3" y="1049547"/>
            <a:ext cx="10195802" cy="1792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900" b="1" dirty="0">
                <a:solidFill>
                  <a:schemeClr val="bg1">
                    <a:lumMod val="1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Executive Story: </a:t>
            </a:r>
            <a:r>
              <a:rPr lang="en-US" altLang="en-US" sz="1900" b="1" i="1" dirty="0">
                <a:solidFill>
                  <a:schemeClr val="bg1">
                    <a:lumMod val="1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Is academic performance healthy? Where are the intervention risks?</a:t>
            </a:r>
            <a:br>
              <a:rPr lang="en-US" altLang="en-US" sz="1900" b="1" dirty="0">
                <a:solidFill>
                  <a:schemeClr val="bg1">
                    <a:lumMod val="10000"/>
                  </a:schemeClr>
                </a:solidFill>
                <a:latin typeface="Mulish"/>
              </a:rPr>
            </a:br>
            <a:r>
              <a:rPr lang="en-US" altLang="en-US" sz="1900" b="1" dirty="0">
                <a:solidFill>
                  <a:schemeClr val="bg1">
                    <a:lumMod val="1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Key Findings</a:t>
            </a: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1. Performance Trend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+mj-lt"/>
            </a:endParaRPr>
          </a:p>
        </p:txBody>
      </p:sp>
      <p:pic>
        <p:nvPicPr>
          <p:cNvPr id="1028" name="Picture 1">
            <a:extLst>
              <a:ext uri="{FF2B5EF4-FFF2-40B4-BE49-F238E27FC236}">
                <a16:creationId xmlns:a16="http://schemas.microsoft.com/office/drawing/2014/main" id="{351628FF-0B4F-116B-9804-C5CE404FA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999" y="2737685"/>
            <a:ext cx="5545245" cy="298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6">
            <a:extLst>
              <a:ext uri="{FF2B5EF4-FFF2-40B4-BE49-F238E27FC236}">
                <a16:creationId xmlns:a16="http://schemas.microsoft.com/office/drawing/2014/main" id="{6D0DCFBA-37C8-1CB8-563F-068E6184B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0745" y="2150769"/>
            <a:ext cx="5050971" cy="3463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Scores follow a cyclical seasonal pattern.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Spring consistently shows peak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Fall performance is structurally lower but not declining year-over-year.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No structural academic deterioration observed.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👉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 Interpretation: Variation is seasonal, not systemic.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6C8812-7FD4-9D03-D84B-3BBEE86ADF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51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85BB7-A862-A945-E8D8-060B2A8C4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457" y="448667"/>
            <a:ext cx="8355200" cy="763600"/>
          </a:xfrm>
        </p:spPr>
        <p:txBody>
          <a:bodyPr/>
          <a:lstStyle/>
          <a:p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1 — Academic Performance Overview</a:t>
            </a:r>
            <a:br>
              <a:rPr lang="en-US" altLang="en-US" sz="19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altLang="en-US" sz="1900" b="0" dirty="0">
                <a:solidFill>
                  <a:schemeClr val="bg1">
                    <a:lumMod val="50000"/>
                  </a:schemeClr>
                </a:solidFill>
                <a:latin typeface="Mulish"/>
              </a:rPr>
            </a:br>
            <a:r>
              <a:rPr lang="en-US" altLang="en-US" sz="1900" dirty="0">
                <a:solidFill>
                  <a:schemeClr val="bg1">
                    <a:lumMod val="1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2. Performance Distribution</a:t>
            </a:r>
            <a:br>
              <a:rPr lang="en-US" altLang="en-US" sz="1900" dirty="0">
                <a:solidFill>
                  <a:schemeClr val="tx1"/>
                </a:solidFill>
                <a:latin typeface="Mulish"/>
              </a:rPr>
            </a:br>
            <a:endParaRPr lang="en-US" sz="1900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921F2D6-C2D5-89BD-1AE4-611D9823D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3698" y="3682115"/>
            <a:ext cx="6891630" cy="258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Over 50% of students fall into higher performance categories.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Lower grades (especially Grade 1) show elevated intervention risk.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Performance distribution strengthens n upper grades (Grade 5+).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Segoe UI Emoji" panose="020B0502040204020203" pitchFamily="34" charset="0"/>
              </a:rPr>
              <a:t>👉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 Strategic implication: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bg1">
                    <a:lumMod val="10000"/>
                  </a:schemeClr>
                </a:solidFill>
                <a:effectLst/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Early-grade intervention yields the highest long-term academic ROI.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bg1">
                  <a:lumMod val="10000"/>
                </a:schemeClr>
              </a:solidFill>
              <a:effectLst/>
              <a:latin typeface="Mulish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683E19-B0B3-CF9B-A64C-888E24101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464" y="1648454"/>
            <a:ext cx="10434031" cy="296822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93454B-6333-2920-A73C-6BB8FB0985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0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FFFBC-D4CD-AFE8-937A-8E44F772F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8DDF8D9-93BF-FDC3-818B-85B1D2B1E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1 — Academic Performance Overview</a:t>
            </a:r>
            <a:b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altLang="en-US" sz="1000" b="0" dirty="0">
                <a:solidFill>
                  <a:schemeClr val="bg1">
                    <a:lumMod val="50000"/>
                  </a:schemeClr>
                </a:solidFill>
                <a:latin typeface="Mulish"/>
              </a:rPr>
            </a:b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2A108F7-5F3F-92E4-A399-09E07CB96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45" y="1153886"/>
            <a:ext cx="10195802" cy="915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3. Intervention Exposure</a:t>
            </a:r>
            <a:endParaRPr lang="en-US" sz="1900" dirty="0">
              <a:latin typeface="Mulish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8C7EDBB-0DC6-7652-B943-D3BEB14113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6314" y="2466884"/>
            <a:ext cx="9478373" cy="1268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Mulish"/>
              </a:rPr>
              <a:t>A meaningful portion of students fall into Below Average or Average.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Mulish"/>
              </a:rPr>
              <a:t>This directly impacts Tier 2 and Tier 3 staffing demand.</a:t>
            </a:r>
          </a:p>
          <a:p>
            <a:pPr>
              <a:lnSpc>
                <a:spcPct val="150000"/>
              </a:lnSpc>
            </a:pPr>
            <a:r>
              <a:rPr lang="en-US" sz="1900" dirty="0">
                <a:latin typeface="Mulish"/>
              </a:rPr>
              <a:t>👉 This sheet establishes academic health and intervention concentration.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4AE4AA-41DF-B78D-8771-0A3078EC4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683" y="2069200"/>
            <a:ext cx="3142887" cy="3622121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67AD4-5B03-01D0-CE0E-AF5BBC05F0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85C97-1C23-91FE-AD6F-80FCC8A6C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2041040-E7C4-1083-ECC3-98A465A1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2 — Cost Overview &amp; Allocation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4DC51AE-1941-7185-29D0-C46F68B6B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45" y="914146"/>
            <a:ext cx="10195802" cy="1792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Is spending aligned with enrollment patterns?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1. Cost Drivers by Assessment Type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4122BD8-A281-475F-46B1-3F6219276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628" y="2842116"/>
            <a:ext cx="9478373" cy="831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Mulish"/>
              </a:rPr>
              <a:t>TOSWRF generates the highest total cost.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Mulish"/>
              </a:rPr>
              <a:t>Cost dominance is driven by both price per test and volume.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9961AB-771B-D261-E0BE-36C050B55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168" y="2564947"/>
            <a:ext cx="3663950" cy="207645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7B962-B2FC-D24C-77A4-31C714A16E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68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49E96-452F-C9C3-FE5D-DD09E9473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C91AFE1-E043-CB32-7CDD-9129C1DF7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2 — Cost Overview &amp; Allocation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956D475-30DC-F9DA-3BE4-38380E6AC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974" y="1153886"/>
            <a:ext cx="10195802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2. Cost by Grade &amp; Region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0C72BC0-FE0A-7851-F03D-D84DFFC78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057" y="4440156"/>
            <a:ext cx="9478373" cy="170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Grades 2–3 generate the highest total testing cost.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Rural schools show higher cost allocation.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Fall semester incurs a higher total testing cost.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👉 Cost concentration aligns with enrollment density and testing cycles.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0E179B-2107-96F3-3A0F-2A14289BD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640" y="1812376"/>
            <a:ext cx="9337949" cy="253102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F199F9-8FCA-F629-32D0-ADA02FA9FD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25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7BC3E-CBBA-1CFD-32A9-827D19FB4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A559F3-78EB-5A05-A81D-661FCD3B7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2 — Cost Overview &amp; Allocation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4456F31-B883-2189-1BEC-6B039F1D07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974" y="1153886"/>
            <a:ext cx="10195802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3. Cost Trend Stability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7421724-760C-4866-766C-7DBB951519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8875" y="2894384"/>
            <a:ext cx="9478373" cy="170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Cost fluctuations follow student population trends.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No abnormal structural cost inflation detected.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Changes are volume-driven, not price-driven.</a:t>
            </a:r>
          </a:p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👉 Financial controls appear stable.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C186E7-5120-741A-B7E9-6BCEEF92B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84" y="2083923"/>
            <a:ext cx="5195207" cy="296217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10C8F-F4A8-D82E-FBB9-D887DB18BD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771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CD276-973E-F465-2EED-7486F397F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65DF1C2-7140-4233-12E6-325CF0622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84" y="495395"/>
            <a:ext cx="10948971" cy="65849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3200" dirty="0">
                <a:solidFill>
                  <a:schemeClr val="bg1">
                    <a:lumMod val="50000"/>
                  </a:schemeClr>
                </a:solidFill>
                <a:latin typeface="Mulish"/>
                <a:ea typeface="Aptos" panose="020B0004020202020204" pitchFamily="34" charset="0"/>
                <a:cs typeface="Times New Roman" panose="02020603050405020304" pitchFamily="18" charset="0"/>
              </a:rPr>
              <a:t>Sheet 3 — Cost Efficiency &amp; Diagnostic Analysis</a:t>
            </a:r>
            <a:endParaRPr lang="en-US" dirty="0">
              <a:solidFill>
                <a:schemeClr val="bg1">
                  <a:lumMod val="50000"/>
                </a:schemeClr>
              </a:solidFill>
              <a:latin typeface="Mulish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854905B-015B-2322-68C7-707EDD762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974" y="933634"/>
            <a:ext cx="10195802" cy="924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Executive Story: WHY is cost high? Is it inefficiency or scale?</a:t>
            </a:r>
          </a:p>
          <a:p>
            <a:pPr>
              <a:lnSpc>
                <a:spcPct val="150000"/>
              </a:lnSpc>
            </a:pPr>
            <a:r>
              <a:rPr lang="en-US" sz="1900" b="1" dirty="0">
                <a:latin typeface="Mulish"/>
              </a:rPr>
              <a:t>Key Findings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51E15D8-9BBA-95D6-6C32-A60F77127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4789" y="5599863"/>
            <a:ext cx="11819525" cy="39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900" dirty="0">
                <a:latin typeface="Mulish"/>
              </a:rPr>
              <a:t>•	Higher-cost grades correlate strongly with higher enrollment.</a:t>
            </a:r>
          </a:p>
        </p:txBody>
      </p:sp>
      <p:pic>
        <p:nvPicPr>
          <p:cNvPr id="3" name="Scatter with Play Axis">
            <a:hlinkClick r:id="" action="ppaction://media"/>
            <a:extLst>
              <a:ext uri="{FF2B5EF4-FFF2-40B4-BE49-F238E27FC236}">
                <a16:creationId xmlns:a16="http://schemas.microsoft.com/office/drawing/2014/main" id="{E6269EC8-07F2-9B0D-9271-18FA08855C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750" out="7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83761" y="1592125"/>
            <a:ext cx="6868886" cy="386374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Graphic 7" descr="Play outline">
            <a:extLst>
              <a:ext uri="{FF2B5EF4-FFF2-40B4-BE49-F238E27FC236}">
                <a16:creationId xmlns:a16="http://schemas.microsoft.com/office/drawing/2014/main" id="{712B897F-D35F-2530-11B6-D7D573AA41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93372" y="3066752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A005AD-DDBC-4E9A-4A45-6AE5425172DD}"/>
              </a:ext>
            </a:extLst>
          </p:cNvPr>
          <p:cNvSpPr txBox="1"/>
          <p:nvPr/>
        </p:nvSpPr>
        <p:spPr>
          <a:xfrm>
            <a:off x="859251" y="3370064"/>
            <a:ext cx="5950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>
                <a:latin typeface="Mulish"/>
              </a:rPr>
              <a:t>Play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2BB6B87-7CDE-82EF-90AF-611EC83856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4937A8-AD15-4FBF-8E1D-B06803F604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2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showWhenStopped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F1D5BA"/>
      </a:lt1>
      <a:dk2>
        <a:srgbClr val="E2A977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Elegant Bachelor Thesis Orange variant _ by Slidesgo</Template>
  <TotalTime>216</TotalTime>
  <Words>1263</Words>
  <Application>Microsoft Office PowerPoint</Application>
  <PresentationFormat>Widescreen</PresentationFormat>
  <Paragraphs>193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Aptos</vt:lpstr>
      <vt:lpstr>Arial</vt:lpstr>
      <vt:lpstr>Bebas Neue</vt:lpstr>
      <vt:lpstr>Mulish</vt:lpstr>
      <vt:lpstr>Nunito Light</vt:lpstr>
      <vt:lpstr>Proxima Nova</vt:lpstr>
      <vt:lpstr>PT Sans</vt:lpstr>
      <vt:lpstr>Quicksand</vt:lpstr>
      <vt:lpstr>Symbol</vt:lpstr>
      <vt:lpstr>Elegant Bachelor Thesis by Slidesgo</vt:lpstr>
      <vt:lpstr>Slidesgo Final Pages</vt:lpstr>
      <vt:lpstr>Executive Presentation Narrative Storytelling</vt:lpstr>
      <vt:lpstr>Business Objective </vt:lpstr>
      <vt:lpstr>Sheet 1 — Academic Performance Overview   </vt:lpstr>
      <vt:lpstr>Sheet 1 — Academic Performance Overview  2. Performance Distribution </vt:lpstr>
      <vt:lpstr>Sheet 1 — Academic Performance Overview  </vt:lpstr>
      <vt:lpstr>Sheet 2 — Cost Overview &amp; Allocation</vt:lpstr>
      <vt:lpstr>Sheet 2 — Cost Overview &amp; Allocation</vt:lpstr>
      <vt:lpstr>Sheet 2 — Cost Overview &amp; Allocation</vt:lpstr>
      <vt:lpstr>Sheet 3 — Cost Efficiency &amp; Diagnostic Analysis</vt:lpstr>
      <vt:lpstr>Sheet 3 — Cost Efficiency &amp; Diagnostic Analysis</vt:lpstr>
      <vt:lpstr>Sheet 4 — Executive Summary</vt:lpstr>
      <vt:lpstr>Sheet 4 — Executive Summary</vt:lpstr>
      <vt:lpstr>Sheet 4 — Executive Summary</vt:lpstr>
      <vt:lpstr>Sheet 4 — Executive Summary</vt:lpstr>
      <vt:lpstr>Sheet 4 — Executive Summary</vt:lpstr>
      <vt:lpstr>Forecasting Logic Consideration</vt:lpstr>
      <vt:lpstr>Forecasting Model Comparison</vt:lpstr>
      <vt:lpstr>Executive-Level Strategic Conclusions</vt:lpstr>
      <vt:lpstr>Business Impact</vt:lpstr>
      <vt:lpstr>Technical Skills Demonstrated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Tran Nguyen</dc:creator>
  <cp:lastModifiedBy>Dang Huyen My Nguyen</cp:lastModifiedBy>
  <cp:revision>1</cp:revision>
  <dcterms:created xsi:type="dcterms:W3CDTF">2026-02-24T18:37:00Z</dcterms:created>
  <dcterms:modified xsi:type="dcterms:W3CDTF">2026-02-24T22:13:07Z</dcterms:modified>
</cp:coreProperties>
</file>

<file path=docProps/thumbnail.jpeg>
</file>